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2" r:id="rId2"/>
    <p:sldId id="394" r:id="rId3"/>
    <p:sldId id="39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90" r:id="rId20"/>
    <p:sldId id="280" r:id="rId21"/>
    <p:sldId id="416" r:id="rId22"/>
    <p:sldId id="292" r:id="rId23"/>
    <p:sldId id="281" r:id="rId24"/>
    <p:sldId id="293" r:id="rId25"/>
    <p:sldId id="294" r:id="rId26"/>
    <p:sldId id="295" r:id="rId27"/>
    <p:sldId id="296" r:id="rId28"/>
    <p:sldId id="302" r:id="rId29"/>
    <p:sldId id="358" r:id="rId30"/>
    <p:sldId id="297" r:id="rId31"/>
    <p:sldId id="301" r:id="rId32"/>
    <p:sldId id="299" r:id="rId33"/>
    <p:sldId id="300" r:id="rId34"/>
    <p:sldId id="303" r:id="rId35"/>
    <p:sldId id="304" r:id="rId36"/>
    <p:sldId id="305" r:id="rId37"/>
    <p:sldId id="306" r:id="rId38"/>
    <p:sldId id="307" r:id="rId39"/>
    <p:sldId id="360" r:id="rId40"/>
    <p:sldId id="359" r:id="rId41"/>
    <p:sldId id="361" r:id="rId42"/>
    <p:sldId id="396" r:id="rId43"/>
    <p:sldId id="397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362" r:id="rId61"/>
    <p:sldId id="363" r:id="rId62"/>
    <p:sldId id="364" r:id="rId63"/>
    <p:sldId id="308" r:id="rId64"/>
    <p:sldId id="309" r:id="rId65"/>
    <p:sldId id="310" r:id="rId66"/>
    <p:sldId id="311" r:id="rId67"/>
    <p:sldId id="387" r:id="rId68"/>
    <p:sldId id="388" r:id="rId69"/>
    <p:sldId id="389" r:id="rId70"/>
    <p:sldId id="390" r:id="rId71"/>
    <p:sldId id="365" r:id="rId72"/>
    <p:sldId id="384" r:id="rId73"/>
    <p:sldId id="383" r:id="rId74"/>
    <p:sldId id="366" r:id="rId75"/>
    <p:sldId id="368" r:id="rId76"/>
    <p:sldId id="369" r:id="rId77"/>
    <p:sldId id="370" r:id="rId78"/>
    <p:sldId id="385" r:id="rId79"/>
    <p:sldId id="386" r:id="rId80"/>
    <p:sldId id="371" r:id="rId81"/>
    <p:sldId id="373" r:id="rId82"/>
    <p:sldId id="372" r:id="rId83"/>
    <p:sldId id="374" r:id="rId84"/>
    <p:sldId id="375" r:id="rId85"/>
    <p:sldId id="376" r:id="rId86"/>
    <p:sldId id="377" r:id="rId87"/>
    <p:sldId id="379" r:id="rId88"/>
    <p:sldId id="378" r:id="rId89"/>
    <p:sldId id="418" r:id="rId90"/>
    <p:sldId id="419" r:id="rId91"/>
    <p:sldId id="420" r:id="rId92"/>
    <p:sldId id="421" r:id="rId93"/>
    <p:sldId id="422" r:id="rId94"/>
    <p:sldId id="423" r:id="rId95"/>
    <p:sldId id="424" r:id="rId96"/>
    <p:sldId id="425" r:id="rId97"/>
    <p:sldId id="426" r:id="rId98"/>
    <p:sldId id="417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332"/>
    <a:srgbClr val="F7F7F7"/>
    <a:srgbClr val="5C7DA2"/>
    <a:srgbClr val="E2F0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67" autoAdjust="0"/>
    <p:restoredTop sz="94660"/>
  </p:normalViewPr>
  <p:slideViewPr>
    <p:cSldViewPr snapToGrid="0">
      <p:cViewPr varScale="1">
        <p:scale>
          <a:sx n="79" d="100"/>
          <a:sy n="79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7D1D6A-10D4-4390-8742-F4E0E7A90FD0}"/>
              </a:ext>
            </a:extLst>
          </p:cNvPr>
          <p:cNvSpPr/>
          <p:nvPr userDrawn="1"/>
        </p:nvSpPr>
        <p:spPr>
          <a:xfrm>
            <a:off x="313248" y="702022"/>
            <a:ext cx="11565504" cy="59053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sv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1.sv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457550" y="2391027"/>
            <a:ext cx="927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공공 데이터 분석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2050" name="Picture 2" descr="삼육대학교">
            <a:extLst>
              <a:ext uri="{FF2B5EF4-FFF2-40B4-BE49-F238E27FC236}">
                <a16:creationId xmlns:a16="http://schemas.microsoft.com/office/drawing/2014/main" id="{F95B8563-A2ED-AD84-B491-015451994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4987855"/>
            <a:ext cx="3219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92225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53807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3593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2296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617577" y="2333138"/>
            <a:ext cx="10956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분석 주요 라이브러리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강사소개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47778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정지훈 강사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7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국민대학교 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전문대학원 박사과정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(2023~)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저서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-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학술지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8A7E6E-6737-4B5D-3C01-3A736AE0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2" y="2286483"/>
            <a:ext cx="7513683" cy="34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패키지 주요 목록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데이터과학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라이브러리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72841"/>
              </p:ext>
            </p:extLst>
          </p:nvPr>
        </p:nvGraphicFramePr>
        <p:xfrm>
          <a:off x="581572" y="1495433"/>
          <a:ext cx="11042981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960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4337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라이브러리명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 주요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만든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Gradient Boosting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기반한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머신러닝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모형 라이브러리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이미지 및 데이터 시각화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라이브러리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선형대수 기반의 프로그램을 쉽게 만들 수 있도록 도와주는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라이브러리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처리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가공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 등을 쉽게 할 수 있도록 도와주는 라이브러리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scikit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-learn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머신러닝의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핵심라이브러리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알고리즘을 지원함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특히 다양한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통계모듈을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지원하는 라이브러리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통계 모델링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계량경제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분석 도구 제공하는 라이브러리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53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xgboost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Gradient Boosting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기반한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머신러닝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라이브러리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2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297524" y="2333138"/>
            <a:ext cx="7596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 및 연산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85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79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numpy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기반 데이터 타입은 다차원 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ndarray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30" name="Picture 6" descr="Numpy:Array Ax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21" y="2658292"/>
            <a:ext cx="666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13221" y="5142621"/>
            <a:ext cx="4801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https://www.programsbuzz.com/article/numpy-array-axis</a:t>
            </a:r>
          </a:p>
        </p:txBody>
      </p:sp>
    </p:spTree>
    <p:extLst>
      <p:ext uri="{BB962C8B-B14F-4D97-AF65-F5344CB8AC3E}">
        <p14:creationId xmlns:p14="http://schemas.microsoft.com/office/powerpoint/2010/main" val="2999471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numpy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 인덱싱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00150"/>
              </p:ext>
            </p:extLst>
          </p:nvPr>
        </p:nvGraphicFramePr>
        <p:xfrm>
          <a:off x="0" y="1449267"/>
          <a:ext cx="5283200" cy="441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709290159"/>
                    </a:ext>
                  </a:extLst>
                </a:gridCol>
              </a:tblGrid>
              <a:tr h="110388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3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5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8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9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4987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87267"/>
              </p:ext>
            </p:extLst>
          </p:nvPr>
        </p:nvGraphicFramePr>
        <p:xfrm>
          <a:off x="5505269" y="2567050"/>
          <a:ext cx="3873863" cy="8292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7386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2929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array[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1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36026"/>
              </p:ext>
            </p:extLst>
          </p:nvPr>
        </p:nvGraphicFramePr>
        <p:xfrm>
          <a:off x="0" y="706504"/>
          <a:ext cx="5283200" cy="441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709290159"/>
                    </a:ext>
                  </a:extLst>
                </a:gridCol>
              </a:tblGrid>
              <a:tr h="110388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3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5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8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9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4987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994312"/>
              </p:ext>
            </p:extLst>
          </p:nvPr>
        </p:nvGraphicFramePr>
        <p:xfrm>
          <a:off x="1367424" y="5260552"/>
          <a:ext cx="1849120" cy="5111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4912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5111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array1[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0:2, 0:2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numpy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 </a:t>
            </a:r>
            <a:r>
              <a:rPr lang="ko-KR" altLang="en-US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3606"/>
              </p:ext>
            </p:extLst>
          </p:nvPr>
        </p:nvGraphicFramePr>
        <p:xfrm>
          <a:off x="5511799" y="706504"/>
          <a:ext cx="5283200" cy="441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709290159"/>
                    </a:ext>
                  </a:extLst>
                </a:gridCol>
              </a:tblGrid>
              <a:tr h="1103883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3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5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  <a:tr h="11038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8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(2, 2)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9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24987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61180"/>
              </p:ext>
            </p:extLst>
          </p:nvPr>
        </p:nvGraphicFramePr>
        <p:xfrm>
          <a:off x="6827245" y="5260552"/>
          <a:ext cx="1849120" cy="5111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4912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51119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array1[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6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42346"/>
              </p:ext>
            </p:extLst>
          </p:nvPr>
        </p:nvGraphicFramePr>
        <p:xfrm>
          <a:off x="228599" y="843439"/>
          <a:ext cx="3360519" cy="3003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173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</a:tblGrid>
              <a:tr h="10011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4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1529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행렬 내적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행렬 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4E86E9-8C84-016C-FC52-6B82BEDE0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8697"/>
              </p:ext>
            </p:extLst>
          </p:nvPr>
        </p:nvGraphicFramePr>
        <p:xfrm>
          <a:off x="4183372" y="843439"/>
          <a:ext cx="3360519" cy="3003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173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</a:tblGrid>
              <a:tr h="10011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(0, 0)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(0, 1)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6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(1, 0)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(1, 1)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8</a:t>
                      </a:r>
                      <a:endParaRPr kumimoji="0" lang="ko-KR" alt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D2Coding" panose="020B0609020101020101" pitchFamily="49" charset="-127"/>
                        <a:ea typeface="D2Coding" panose="020B0609020101020101" pitchFamily="49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18075" y="2469930"/>
                <a:ext cx="53059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075" y="2469930"/>
                <a:ext cx="530594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01471" y="2469930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471" y="2469930"/>
                <a:ext cx="54983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4E86E9-8C84-016C-FC52-6B82BEDE0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71940"/>
              </p:ext>
            </p:extLst>
          </p:nvPr>
        </p:nvGraphicFramePr>
        <p:xfrm>
          <a:off x="8076386" y="843439"/>
          <a:ext cx="3360519" cy="3003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173">
                  <a:extLst>
                    <a:ext uri="{9D8B030D-6E8A-4147-A177-3AD203B41FA5}">
                      <a16:colId xmlns:a16="http://schemas.microsoft.com/office/drawing/2014/main" val="1119770310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31491109"/>
                    </a:ext>
                  </a:extLst>
                </a:gridCol>
                <a:gridCol w="1120173">
                  <a:extLst>
                    <a:ext uri="{9D8B030D-6E8A-4147-A177-3AD203B41FA5}">
                      <a16:colId xmlns:a16="http://schemas.microsoft.com/office/drawing/2014/main" val="793871534"/>
                    </a:ext>
                  </a:extLst>
                </a:gridCol>
              </a:tblGrid>
              <a:tr h="1001116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267037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</a:t>
                      </a:r>
                      <a:r>
                        <a:rPr lang="en-US" altLang="ko-KR" sz="18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 5</a:t>
                      </a:r>
                    </a:p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+ 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x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1 x 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+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2 x 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912246"/>
                  </a:ext>
                </a:extLst>
              </a:tr>
              <a:tr h="100111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ROW=1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 5</a:t>
                      </a:r>
                    </a:p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+ </a:t>
                      </a:r>
                    </a:p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x 7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3 x 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+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4 x 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7264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99575"/>
              </p:ext>
            </p:extLst>
          </p:nvPr>
        </p:nvGraphicFramePr>
        <p:xfrm>
          <a:off x="581572" y="4155544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array1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5).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reshape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(2, 2)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array2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arange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(5, 9).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reshape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(2, 2)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(array1, array2)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23" y="5651562"/>
            <a:ext cx="2592552" cy="8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7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9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x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723136"/>
              </p:ext>
            </p:extLst>
          </p:nvPr>
        </p:nvGraphicFramePr>
        <p:xfrm>
          <a:off x="581572" y="1495433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평균을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분산을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표준편차를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최댓값을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최솟값을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percentile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76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numpy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5055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사분위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범위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581572" y="1495433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평균을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분산을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표준편차를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최댓값을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최솟값을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percentile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98809"/>
              </p:ext>
            </p:extLst>
          </p:nvPr>
        </p:nvGraphicFramePr>
        <p:xfrm>
          <a:off x="581571" y="5251082"/>
          <a:ext cx="10943680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880">
                  <a:extLst>
                    <a:ext uri="{9D8B030D-6E8A-4147-A177-3AD203B41FA5}">
                      <a16:colId xmlns:a16="http://schemas.microsoft.com/office/drawing/2014/main" val="925887356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3673093130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2221418892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2999690778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3793413656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1640365291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3705023228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752617695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4203220777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919660124"/>
                    </a:ext>
                  </a:extLst>
                </a:gridCol>
                <a:gridCol w="994880">
                  <a:extLst>
                    <a:ext uri="{9D8B030D-6E8A-4147-A177-3AD203B41FA5}">
                      <a16:colId xmlns:a16="http://schemas.microsoft.com/office/drawing/2014/main" val="265645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51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75%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(3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1908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71450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사분위수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77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3868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979767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강사소개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47778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정지훈 강사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7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국민대학교 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전문대학원 박사과정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(2023~)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저서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 관련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파이썬으로 캐글 뽀개기">
            <a:extLst>
              <a:ext uri="{FF2B5EF4-FFF2-40B4-BE49-F238E27FC236}">
                <a16:creationId xmlns:a16="http://schemas.microsoft.com/office/drawing/2014/main" id="{A51073DC-D137-690D-820F-DDA3D60E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75" y="2286484"/>
            <a:ext cx="2693536" cy="35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으로 프로젝트 한방에 끝내기 with 파이썬">
            <a:extLst>
              <a:ext uri="{FF2B5EF4-FFF2-40B4-BE49-F238E27FC236}">
                <a16:creationId xmlns:a16="http://schemas.microsoft.com/office/drawing/2014/main" id="{AF63A2E3-58C1-9594-F8E1-691C2D1D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71" y="2286484"/>
            <a:ext cx="2532603" cy="35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0A49A9-16CB-232A-B2D3-F0F17CD02141}"/>
              </a:ext>
            </a:extLst>
          </p:cNvPr>
          <p:cNvSpPr txBox="1"/>
          <p:nvPr/>
        </p:nvSpPr>
        <p:spPr>
          <a:xfrm>
            <a:off x="2733185" y="5870122"/>
            <a:ext cx="191911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2021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저자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008BE-F0D0-60FE-C201-7CF9BBE8DC28}"/>
              </a:ext>
            </a:extLst>
          </p:cNvPr>
          <p:cNvSpPr txBox="1"/>
          <p:nvPr/>
        </p:nvSpPr>
        <p:spPr>
          <a:xfrm>
            <a:off x="7913714" y="5870122"/>
            <a:ext cx="191911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2023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5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저자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8935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97192"/>
              </p:ext>
            </p:extLst>
          </p:nvPr>
        </p:nvGraphicFramePr>
        <p:xfrm>
          <a:off x="602593" y="255726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76165" y="3593503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90263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975671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66551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79299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05305"/>
              </p:ext>
            </p:extLst>
          </p:nvPr>
        </p:nvGraphicFramePr>
        <p:xfrm>
          <a:off x="602593" y="215240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함수이다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61490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825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6289"/>
              </p:ext>
            </p:extLst>
          </p:nvPr>
        </p:nvGraphicFramePr>
        <p:xfrm>
          <a:off x="581572" y="2187931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기본 조건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1351427" y="1739439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목적에 맞는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그래프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4971557" y="1739438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환경에 맞는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도구 선택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F20901CF-D136-5822-7DDD-E2800E19B851}"/>
              </a:ext>
            </a:extLst>
          </p:cNvPr>
          <p:cNvSpPr/>
          <p:nvPr/>
        </p:nvSpPr>
        <p:spPr>
          <a:xfrm>
            <a:off x="8591687" y="1751104"/>
            <a:ext cx="2048604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문맥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도메인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에 맞는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색과 도형 사용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8320AD-4B98-34A5-D284-FBF1FD0F20FE}"/>
              </a:ext>
            </a:extLst>
          </p:cNvPr>
          <p:cNvSpPr txBox="1"/>
          <p:nvPr/>
        </p:nvSpPr>
        <p:spPr>
          <a:xfrm>
            <a:off x="1150444" y="3227397"/>
            <a:ext cx="226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선형 그래프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막대 그래프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산점도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박스플롯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etc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6D5C6-6B76-FA28-7978-0E171EF45C56}"/>
              </a:ext>
            </a:extLst>
          </p:cNvPr>
          <p:cNvSpPr txBox="1"/>
          <p:nvPr/>
        </p:nvSpPr>
        <p:spPr>
          <a:xfrm>
            <a:off x="8390704" y="3227397"/>
            <a:ext cx="352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회사 로고 색깔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색상의 일반적인 통념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빨간색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경고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초록색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안전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E3F57-5275-304C-A5BD-3DE0F85AE5DF}"/>
              </a:ext>
            </a:extLst>
          </p:cNvPr>
          <p:cNvSpPr txBox="1"/>
          <p:nvPr/>
        </p:nvSpPr>
        <p:spPr>
          <a:xfrm>
            <a:off x="4816310" y="3186212"/>
            <a:ext cx="3224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코드 기반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(R, Python)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프로그램 기반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시각화 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PowerBI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Tableau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30919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60110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코드 기반의 장점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16BA0A6F-93CF-80A4-52F8-36553CB74D19}"/>
              </a:ext>
            </a:extLst>
          </p:cNvPr>
          <p:cNvSpPr/>
          <p:nvPr/>
        </p:nvSpPr>
        <p:spPr>
          <a:xfrm>
            <a:off x="5164554" y="1230391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재현성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함수화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BF1945EC-0A87-5EE4-0048-1CC9B951F5E2}"/>
              </a:ext>
            </a:extLst>
          </p:cNvPr>
          <p:cNvSpPr/>
          <p:nvPr/>
        </p:nvSpPr>
        <p:spPr>
          <a:xfrm>
            <a:off x="942341" y="2832154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여러 그래프 동시 작성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12F40A2D-E4C9-AA54-A8A1-09C40B526F55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기존 코드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Ctrl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+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C/V</a:t>
            </a: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E96ABFA9-9969-9EC4-B9CB-FF150E5A7049}"/>
              </a:ext>
            </a:extLst>
          </p:cNvPr>
          <p:cNvSpPr/>
          <p:nvPr/>
        </p:nvSpPr>
        <p:spPr>
          <a:xfrm>
            <a:off x="9386767" y="2832155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데이터 크기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제한 없음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(RAM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조건 충족 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F6063E-5FE0-E1CF-21F5-51A3A085CABF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6096000" y="2424078"/>
            <a:ext cx="0" cy="408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094A14-1415-1EA6-1036-B3DE19D0A669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>
          <a:xfrm flipH="1">
            <a:off x="1873787" y="1827235"/>
            <a:ext cx="3290767" cy="100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5AB1B9-85A2-726B-F4B9-3720D09FDB76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flipH="1" flipV="1">
            <a:off x="7027445" y="1827235"/>
            <a:ext cx="3290768" cy="100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7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055586"/>
              </p:ext>
            </p:extLst>
          </p:nvPr>
        </p:nvGraphicFramePr>
        <p:xfrm>
          <a:off x="624161" y="1413744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375615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738780"/>
              </p:ext>
            </p:extLst>
          </p:nvPr>
        </p:nvGraphicFramePr>
        <p:xfrm>
          <a:off x="624161" y="3088798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41311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04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69895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scikit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775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분석에 적합하게 데이터를 가공하는 작업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181859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70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659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클리닝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처리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확인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정제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통합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데이터 파일의 결합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변환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스케일링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요약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 축소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라벨링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불균형 데이터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언더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샘플링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오버 샘플링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분할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train, test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분할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557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D1CB6-B62D-5E38-5EBE-78E0487FA05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scikit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25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1116F-8292-B8DC-474D-9DEC5CCDA36A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scikit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470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688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19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062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073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281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https://blog.kakaocdn.net/dn/bYCWhH/btqCpQuOu3V/6AguW8LubqLKPl1yhttxw1/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10" y="3295926"/>
            <a:ext cx="5081667" cy="28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4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62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https://blog.kakaocdn.net/dn/bYCWhH/btqCpQuOu3V/6AguW8LubqLKPl1yhttxw1/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95" y="3665258"/>
            <a:ext cx="4601980" cy="258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316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4807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76" y="2528601"/>
            <a:ext cx="6178549" cy="348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9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2612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18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24160" y="1818599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230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합산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2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합산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3973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477726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634521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02672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97861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5518446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것에 루트를 씌운 것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97968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509082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것에 로그를 적용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90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70013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510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4053139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9329693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40814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76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150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7758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921078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766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83438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6008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7729319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941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1632545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57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5714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85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581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/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512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공공데이터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37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34405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91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API &amp; API 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CCF3C-BA2C-A208-CD8F-EB333FF7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8" y="925749"/>
            <a:ext cx="10901886" cy="52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649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540083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  <a:hlinkClick r:id="rId2"/>
              </a:rPr>
              <a:t>https://data.seoul.go.kr/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 회원가입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63A96-638F-AEE6-12ED-77CBE24D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4" y="1413744"/>
            <a:ext cx="7644846" cy="50543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BAEEA2-27A3-2773-A037-B6A4B6ED347F}"/>
              </a:ext>
            </a:extLst>
          </p:cNvPr>
          <p:cNvSpPr/>
          <p:nvPr/>
        </p:nvSpPr>
        <p:spPr>
          <a:xfrm>
            <a:off x="7046976" y="1741250"/>
            <a:ext cx="1182624" cy="23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25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399340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회원 구분에 맞추어 일반회원 가입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D9F41C-9E3D-16DC-D1AE-2195AF9F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61" y="1413743"/>
            <a:ext cx="9068188" cy="50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42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419698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서울시 부동산 실거래가 인증키 발급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로그인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28E1B2-76F8-6A20-BE70-E7753BF0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58" y="1506167"/>
            <a:ext cx="7462576" cy="48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83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523412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검색란에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부동산검색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서울시 부동산 실거래가 정보 선택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6DA444-6BD1-0AF4-8805-A8408AAB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9" y="1413744"/>
            <a:ext cx="6876361" cy="50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468269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Open API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탭에서 오른쪽 하단에 인증키 신청 클릭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A8B44F-CE6C-6D8F-BD86-DC25AB3E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9" y="1413744"/>
            <a:ext cx="6101473" cy="49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18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404309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 인증키 신청 작성 및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 발급 받기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03C7DB-7FA2-5887-DE6E-04C75528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28" y="1413743"/>
            <a:ext cx="6381709" cy="48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7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66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열린데이터광장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인증키 발급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897701-72B5-1630-8851-08A507FEAA8C}"/>
              </a:ext>
            </a:extLst>
          </p:cNvPr>
          <p:cNvSpPr txBox="1"/>
          <p:nvPr/>
        </p:nvSpPr>
        <p:spPr>
          <a:xfrm>
            <a:off x="506933" y="847053"/>
            <a:ext cx="187743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일반인증키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D1C5B4-A722-0024-E60B-F59DDDF9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8" y="1413744"/>
            <a:ext cx="10320676" cy="34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527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DC82F-8CCE-62D5-C9B3-956E70EC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AF13D911-202B-4710-8554-D7B423191ADD}" type="slidenum">
              <a:rPr lang="en-US" altLang="ko-KR" smtClean="0"/>
              <a:pPr latinLnBrk="0">
                <a:spcAft>
                  <a:spcPts val="600"/>
                </a:spcAft>
              </a:pPr>
              <a:t>98</a:t>
            </a:fld>
            <a:endParaRPr lang="en-US" altLang="ko-KR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평면 스타일의 Qa 배너 아이콘 흰색 격리 된 배경에 질문 및 답변 벡터 그림입니다 통신 사인 비즈니스 개념 질의응답에 대한 스톡 벡터  아트 및 기타 이미지 - iStock">
            <a:extLst>
              <a:ext uri="{FF2B5EF4-FFF2-40B4-BE49-F238E27FC236}">
                <a16:creationId xmlns:a16="http://schemas.microsoft.com/office/drawing/2014/main" id="{658553F0-EF28-7CA5-FC75-8BB1C8AD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148" y="643467"/>
            <a:ext cx="891370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6882</Words>
  <Application>Microsoft Office PowerPoint</Application>
  <PresentationFormat>와이드스크린</PresentationFormat>
  <Paragraphs>1474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7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NanumSquare Bold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Light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194</cp:revision>
  <dcterms:created xsi:type="dcterms:W3CDTF">2023-05-25T00:30:23Z</dcterms:created>
  <dcterms:modified xsi:type="dcterms:W3CDTF">2023-11-13T06:18:38Z</dcterms:modified>
</cp:coreProperties>
</file>